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5" r:id="rId6"/>
    <p:sldId id="257" r:id="rId7"/>
    <p:sldId id="258" r:id="rId8"/>
    <p:sldId id="259" r:id="rId9"/>
    <p:sldId id="261" r:id="rId10"/>
    <p:sldId id="262" r:id="rId11"/>
    <p:sldId id="263" r:id="rId12"/>
    <p:sldId id="260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7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88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84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69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2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67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4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29.10.2020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‹nr.›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7642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maken.wikiwijs.nl/122613/2018_COMBI__opleiding_MzVz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chooltv.nl/video/van-cel-tot-stelsel-een-kijkje-diep-onder-onze-huid-naar-cellen-en-organen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33">
            <a:extLst>
              <a:ext uri="{FF2B5EF4-FFF2-40B4-BE49-F238E27FC236}">
                <a16:creationId xmlns:a16="http://schemas.microsoft.com/office/drawing/2014/main" id="{60DFF115-119D-479E-9D15-475C470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284" y="487443"/>
            <a:ext cx="8513100" cy="5117852"/>
          </a:xfrm>
        </p:spPr>
        <p:txBody>
          <a:bodyPr anchor="ctr">
            <a:normAutofit/>
          </a:bodyPr>
          <a:lstStyle/>
          <a:p>
            <a:pPr algn="l"/>
            <a:r>
              <a:rPr lang="tr-TR" sz="5500" dirty="0" err="1">
                <a:cs typeface="Arial"/>
              </a:rPr>
              <a:t>Gezondheidskunde</a:t>
            </a:r>
            <a:r>
              <a:rPr lang="tr-TR" sz="5500" dirty="0">
                <a:cs typeface="Arial"/>
              </a:rPr>
              <a:t> AF1</a:t>
            </a:r>
            <a:br>
              <a:rPr lang="tr-TR" sz="5500" dirty="0">
                <a:cs typeface="Arial"/>
              </a:rPr>
            </a:br>
            <a:r>
              <a:rPr lang="tr-TR" sz="5500" dirty="0">
                <a:cs typeface="Arial"/>
              </a:rPr>
              <a:t>GZK-AF1 </a:t>
            </a:r>
            <a:br>
              <a:rPr lang="tr-TR" sz="5500" dirty="0">
                <a:cs typeface="Arial"/>
              </a:rPr>
            </a:br>
            <a:r>
              <a:rPr lang="tr-TR" sz="5500" dirty="0" err="1">
                <a:cs typeface="Arial"/>
              </a:rPr>
              <a:t>Les</a:t>
            </a:r>
            <a:r>
              <a:rPr lang="tr-TR" sz="5500" dirty="0">
                <a:cs typeface="Arial"/>
              </a:rPr>
              <a:t> 1</a:t>
            </a:r>
            <a:br>
              <a:rPr lang="tr-TR" sz="5500" dirty="0">
                <a:cs typeface="Arial"/>
              </a:rPr>
            </a:br>
            <a:br>
              <a:rPr lang="tr-TR" sz="5500" dirty="0">
                <a:cs typeface="Arial"/>
              </a:rPr>
            </a:br>
            <a:r>
              <a:rPr lang="tr-TR" sz="5500" dirty="0" err="1"/>
              <a:t>Uiterlijk</a:t>
            </a:r>
            <a:r>
              <a:rPr lang="tr-TR" sz="5500" dirty="0"/>
              <a:t> en </a:t>
            </a:r>
            <a:r>
              <a:rPr lang="tr-TR" sz="5500" dirty="0" err="1"/>
              <a:t>mobiliteit</a:t>
            </a:r>
            <a:r>
              <a:rPr lang="tr-TR" sz="5500" dirty="0"/>
              <a:t> </a:t>
            </a:r>
            <a:r>
              <a:rPr lang="tr-TR" sz="5500" dirty="0" err="1"/>
              <a:t>van</a:t>
            </a:r>
            <a:r>
              <a:rPr lang="tr-TR" sz="5500" dirty="0"/>
              <a:t> de </a:t>
            </a:r>
            <a:r>
              <a:rPr lang="tr-TR" sz="5500" dirty="0" err="1"/>
              <a:t>gezonde</a:t>
            </a:r>
            <a:r>
              <a:rPr lang="tr-TR" sz="5500" dirty="0"/>
              <a:t> </a:t>
            </a:r>
            <a:r>
              <a:rPr lang="tr-TR" sz="5500" dirty="0" err="1"/>
              <a:t>mens</a:t>
            </a:r>
            <a:endParaRPr lang="tr-TR" sz="5500" dirty="0" err="1">
              <a:cs typeface="Arial"/>
            </a:endParaRPr>
          </a:p>
          <a:p>
            <a:pPr algn="l"/>
            <a:endParaRPr lang="tr-TR" sz="5500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9661" y="5657222"/>
            <a:ext cx="7400781" cy="923030"/>
          </a:xfrm>
        </p:spPr>
        <p:txBody>
          <a:bodyPr anchor="b">
            <a:normAutofit/>
          </a:bodyPr>
          <a:lstStyle/>
          <a:p>
            <a:endParaRPr lang="tr-TR" sz="2400" dirty="0"/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7E1CAA8C-D8F1-4D3B-87B4-4B17F3E2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5674" y="0"/>
            <a:ext cx="2743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FDB21-ABFC-4C45-9ACF-10A78CA7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Verwerkingsopdrachten les 1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785D50-389E-4AC3-A71E-067E9326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37820"/>
            <a:r>
              <a:rPr lang="nl-NL" dirty="0">
                <a:cs typeface="Arial"/>
              </a:rPr>
              <a:t>Uitdelen + uitleg </a:t>
            </a:r>
          </a:p>
        </p:txBody>
      </p:sp>
    </p:spTree>
    <p:extLst>
      <p:ext uri="{BB962C8B-B14F-4D97-AF65-F5344CB8AC3E}">
        <p14:creationId xmlns:p14="http://schemas.microsoft.com/office/powerpoint/2010/main" val="268992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3478D-16AD-4C66-ADF0-4D27466C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Afsluiting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4EF68B-0C1A-4B9C-9BFB-F5625E870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37820"/>
            <a:r>
              <a:rPr lang="nl-NL" dirty="0">
                <a:cs typeface="Arial"/>
              </a:rPr>
              <a:t>Welke onderdelen zijn aan bod gekomen?</a:t>
            </a:r>
          </a:p>
          <a:p>
            <a:pPr marL="344170" indent="-337820"/>
            <a:r>
              <a:rPr lang="nl-NL" dirty="0">
                <a:cs typeface="Arial"/>
              </a:rPr>
              <a:t>Volgende les AF1: begrippen cel, weefsel en organen verder uitwerken</a:t>
            </a:r>
          </a:p>
          <a:p>
            <a:pPr marL="344170" indent="-337820"/>
            <a:r>
              <a:rPr lang="nl-NL" dirty="0">
                <a:cs typeface="Arial"/>
              </a:rPr>
              <a:t>Woensdag GZK-</a:t>
            </a:r>
            <a:r>
              <a:rPr lang="nl-NL" dirty="0" err="1">
                <a:cs typeface="Arial"/>
              </a:rPr>
              <a:t>Path</a:t>
            </a:r>
            <a:r>
              <a:rPr lang="nl-NL" dirty="0">
                <a:cs typeface="Arial"/>
              </a:rPr>
              <a:t> 1 Les 1: Boek + Werkboek </a:t>
            </a:r>
          </a:p>
          <a:p>
            <a:pPr marL="6350" indent="0">
              <a:buNone/>
            </a:pPr>
            <a:r>
              <a:rPr lang="nl-NL" dirty="0">
                <a:cs typeface="Arial"/>
              </a:rPr>
              <a:t>     </a:t>
            </a:r>
            <a:r>
              <a:rPr lang="nl-NL" b="1" dirty="0">
                <a:cs typeface="Arial"/>
              </a:rPr>
              <a:t>Persoonlijke verzorging MZ </a:t>
            </a:r>
            <a:r>
              <a:rPr lang="nl-NL" dirty="0">
                <a:cs typeface="Arial"/>
              </a:rPr>
              <a:t>mee! </a:t>
            </a:r>
            <a:endParaRPr lang="nl-NL" dirty="0"/>
          </a:p>
          <a:p>
            <a:pPr marL="344170" indent="-337820"/>
            <a:r>
              <a:rPr lang="nl-NL" dirty="0">
                <a:cs typeface="Arial"/>
              </a:rPr>
              <a:t>Huiswerk: </a:t>
            </a:r>
          </a:p>
          <a:p>
            <a:pPr marL="457200" lvl="1" indent="0"/>
            <a:r>
              <a:rPr lang="nl-NL" dirty="0">
                <a:cs typeface="Arial"/>
              </a:rPr>
              <a:t> doorlezen reader opbouw menselijk lichaam                           </a:t>
            </a:r>
          </a:p>
          <a:p>
            <a:pPr marL="457200" lvl="1" indent="0"/>
            <a:r>
              <a:rPr lang="nl-NL" dirty="0">
                <a:cs typeface="Arial"/>
              </a:rPr>
              <a:t> maken verwerkingsopdrachten les 1 </a:t>
            </a:r>
          </a:p>
        </p:txBody>
      </p:sp>
    </p:spTree>
    <p:extLst>
      <p:ext uri="{BB962C8B-B14F-4D97-AF65-F5344CB8AC3E}">
        <p14:creationId xmlns:p14="http://schemas.microsoft.com/office/powerpoint/2010/main" val="29554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C23F7-2147-4141-96B6-53521649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Inhoud deze les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FBD1D-2498-4040-999B-D3C5A877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37820"/>
            <a:r>
              <a:rPr lang="nl-NL" dirty="0">
                <a:cs typeface="Arial"/>
              </a:rPr>
              <a:t>Periodeplanning</a:t>
            </a:r>
          </a:p>
          <a:p>
            <a:pPr marL="344170" indent="-337820"/>
            <a:r>
              <a:rPr lang="nl-NL" dirty="0">
                <a:cs typeface="Arial"/>
              </a:rPr>
              <a:t>Begrippen anatomie en fysiologie</a:t>
            </a:r>
          </a:p>
          <a:p>
            <a:pPr marL="344170" indent="-337820"/>
            <a:r>
              <a:rPr lang="nl-NL" dirty="0">
                <a:cs typeface="Arial"/>
              </a:rPr>
              <a:t>Koppeling met andere vakken en opleiding </a:t>
            </a:r>
            <a:r>
              <a:rPr lang="nl-NL" dirty="0" err="1">
                <a:cs typeface="Arial"/>
              </a:rPr>
              <a:t>MzVz</a:t>
            </a:r>
          </a:p>
          <a:p>
            <a:pPr marL="344170" indent="-337820"/>
            <a:r>
              <a:rPr lang="nl-NL" dirty="0">
                <a:cs typeface="Arial"/>
              </a:rPr>
              <a:t>Opbouw van het menselijk lichaam</a:t>
            </a:r>
          </a:p>
          <a:p>
            <a:pPr marL="344170" indent="-337820"/>
            <a:r>
              <a:rPr lang="nl-NL" dirty="0">
                <a:cs typeface="Arial"/>
              </a:rPr>
              <a:t>Kenmerken van leven</a:t>
            </a:r>
          </a:p>
          <a:p>
            <a:pPr marL="344170" indent="-337820"/>
            <a:r>
              <a:rPr lang="nl-NL" dirty="0">
                <a:cs typeface="Arial"/>
              </a:rPr>
              <a:t>Opdracht</a:t>
            </a:r>
          </a:p>
          <a:p>
            <a:pPr marL="344170" indent="-337820"/>
            <a:r>
              <a:rPr lang="nl-NL" dirty="0">
                <a:cs typeface="Arial"/>
              </a:rPr>
              <a:t>Verwerkingsopdrachten</a:t>
            </a:r>
          </a:p>
          <a:p>
            <a:pPr marL="344170" indent="-337820"/>
            <a:r>
              <a:rPr lang="nl-NL" dirty="0">
                <a:cs typeface="Arial"/>
              </a:rPr>
              <a:t>Afsluiting met huiswerk</a:t>
            </a:r>
          </a:p>
        </p:txBody>
      </p:sp>
    </p:spTree>
    <p:extLst>
      <p:ext uri="{BB962C8B-B14F-4D97-AF65-F5344CB8AC3E}">
        <p14:creationId xmlns:p14="http://schemas.microsoft.com/office/powerpoint/2010/main" val="82318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384B2C-D83C-48C4-9FE2-0152FEACA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2FE0B-1D1F-4433-BE67-459AD045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871E05-8AE2-4B65-BBAB-03AB6AB21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8A0541-D60C-48FD-B22E-B3057F4A4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75E7A-D475-4711-8E1B-57C3AA072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7FF63-F6C7-4F68-8B20-E82086344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18F825-2D3F-4C43-849A-6C907AA5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cs typeface="Arial"/>
              </a:rPr>
              <a:t>Wat gaan we doen?</a:t>
            </a:r>
            <a:endParaRPr lang="nl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DFC3D-05EA-4386-A861-D620506B0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dirty="0">
              <a:solidFill>
                <a:schemeClr val="accent6"/>
              </a:solidFill>
              <a:latin typeface="Wingdings 3"/>
              <a:sym typeface="Wingdings 3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94B3BD-0946-4B9A-83F8-79E294D6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0" y="2052116"/>
            <a:ext cx="8383402" cy="3997828"/>
          </a:xfrm>
        </p:spPr>
        <p:txBody>
          <a:bodyPr>
            <a:normAutofit/>
          </a:bodyPr>
          <a:lstStyle/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r>
              <a:rPr lang="nl-NL" sz="1600" dirty="0">
                <a:cs typeface="Arial"/>
              </a:rPr>
              <a:t>GZK AF1 en GZK Path1</a:t>
            </a:r>
            <a:endParaRPr lang="nl-NL" dirty="0">
              <a:cs typeface="Arial"/>
            </a:endParaRPr>
          </a:p>
          <a:p>
            <a:pPr marL="344170" indent="-337820"/>
            <a:r>
              <a:rPr lang="nl-NL" sz="1600" dirty="0">
                <a:cs typeface="Arial"/>
              </a:rPr>
              <a:t>WIKI: </a:t>
            </a:r>
            <a:r>
              <a:rPr lang="nl-NL" sz="1600" dirty="0">
                <a:cs typeface="Arial"/>
                <a:hlinkClick r:id="rId5"/>
              </a:rPr>
              <a:t>https://maken.wikiwijs.nl/122613/2018_COMBI__opleiding_MzVz</a:t>
            </a:r>
            <a:r>
              <a:rPr lang="nl-NL" sz="1600" dirty="0">
                <a:cs typeface="Arial"/>
              </a:rPr>
              <a:t> </a:t>
            </a:r>
          </a:p>
          <a:p>
            <a:pPr marL="6350" indent="0">
              <a:buNone/>
            </a:pPr>
            <a:r>
              <a:rPr lang="nl-NL" sz="1600" dirty="0">
                <a:cs typeface="Arial"/>
              </a:rPr>
              <a:t>       (Tip: opslaan in startscherm Noorderportal!) </a:t>
            </a:r>
            <a:endParaRPr lang="nl-NL" dirty="0">
              <a:cs typeface="Arial"/>
            </a:endParaRPr>
          </a:p>
          <a:p>
            <a:pPr marL="6350" indent="0">
              <a:buNone/>
            </a:pPr>
            <a:endParaRPr lang="nl-NL" sz="1600" dirty="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endParaRPr lang="nl-NL" sz="1600" dirty="0">
              <a:cs typeface="Arial"/>
            </a:endParaRPr>
          </a:p>
          <a:p>
            <a:pPr marL="344170" indent="-337820"/>
            <a:endParaRPr lang="nl-NL" sz="1600">
              <a:cs typeface="Arial"/>
            </a:endParaRPr>
          </a:p>
        </p:txBody>
      </p:sp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F1B08D0F-28DE-428F-A2D5-6B05C67E0D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69" b="3462"/>
          <a:stretch/>
        </p:blipFill>
        <p:spPr>
          <a:xfrm>
            <a:off x="1975417" y="4179028"/>
            <a:ext cx="9086174" cy="224674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956270-A498-477A-B5CA-11E37947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9497E3AC-716F-4258-8A1D-A1A466928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0" y="262128"/>
            <a:ext cx="1733550" cy="2466594"/>
          </a:xfrm>
          <a:prstGeom prst="rect">
            <a:avLst/>
          </a:prstGeom>
        </p:spPr>
      </p:pic>
      <p:pic>
        <p:nvPicPr>
          <p:cNvPr id="8" name="Afbeelding 9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183E460C-CA38-4C0E-AA70-85A97E59C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800" y="262578"/>
            <a:ext cx="1724025" cy="24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7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E16F7-9848-4956-81CE-4D488998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Begrippen anatomie en fysiologie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5816A7-2AC9-449D-BC61-46834F5E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37820"/>
            <a:r>
              <a:rPr lang="nl-NL" dirty="0">
                <a:cs typeface="Arial"/>
              </a:rPr>
              <a:t>Anatomie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'Ontleedkunde'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Wetenschap die zicht bezighoudt met het ontleden en in kaart brengen van de bouw van het menselijk lichaam.</a:t>
            </a:r>
          </a:p>
          <a:p>
            <a:pPr marL="344170" indent="-337820"/>
            <a:r>
              <a:rPr lang="nl-NL" dirty="0">
                <a:cs typeface="Arial"/>
              </a:rPr>
              <a:t>Fysiologie 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Kijkt naar hoe het menselijk lichaam werkt</a:t>
            </a:r>
          </a:p>
          <a:p>
            <a:pPr marL="344170" indent="-337820"/>
            <a:r>
              <a:rPr lang="nl-NL" dirty="0">
                <a:cs typeface="Arial"/>
              </a:rPr>
              <a:t>A &amp; F Vaak samen genoemd, waarom?</a:t>
            </a:r>
          </a:p>
        </p:txBody>
      </p:sp>
    </p:spTree>
    <p:extLst>
      <p:ext uri="{BB962C8B-B14F-4D97-AF65-F5344CB8AC3E}">
        <p14:creationId xmlns:p14="http://schemas.microsoft.com/office/powerpoint/2010/main" val="2277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C721B-0F38-478A-BF19-73C5CBB5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Koppeling met andere vakken en opleiding </a:t>
            </a:r>
            <a:r>
              <a:rPr lang="nl-NL" dirty="0" err="1">
                <a:cs typeface="Arial"/>
              </a:rPr>
              <a:t>MzVz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D96CC1-608C-42F9-AF8F-2E90B8CC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37820"/>
            <a:endParaRPr lang="nl-NL" dirty="0">
              <a:cs typeface="Arial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BFE3B1C-45C0-4A90-A8BC-0703CB291D3F}"/>
              </a:ext>
            </a:extLst>
          </p:cNvPr>
          <p:cNvSpPr/>
          <p:nvPr/>
        </p:nvSpPr>
        <p:spPr>
          <a:xfrm>
            <a:off x="4562475" y="2809875"/>
            <a:ext cx="4114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FFFFF"/>
                </a:solidFill>
                <a:latin typeface="Arial"/>
              </a:rPr>
              <a:t>Wat is de rol van GZK in het werk van een MzVz-er?</a:t>
            </a:r>
            <a:endParaRPr lang="nl-NL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8E3DC6C-39DF-47E5-AE5E-99C2BF328A5F}"/>
              </a:ext>
            </a:extLst>
          </p:cNvPr>
          <p:cNvCxnSpPr/>
          <p:nvPr/>
        </p:nvCxnSpPr>
        <p:spPr>
          <a:xfrm>
            <a:off x="3629025" y="3362325"/>
            <a:ext cx="1123950" cy="28575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9A809095-AFF8-4137-B5B7-F2836DA5BC4D}"/>
              </a:ext>
            </a:extLst>
          </p:cNvPr>
          <p:cNvCxnSpPr/>
          <p:nvPr/>
        </p:nvCxnSpPr>
        <p:spPr>
          <a:xfrm>
            <a:off x="4991100" y="2219325"/>
            <a:ext cx="600075" cy="75247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3E20163-0623-4772-9C7D-820D86EE08C6}"/>
              </a:ext>
            </a:extLst>
          </p:cNvPr>
          <p:cNvCxnSpPr/>
          <p:nvPr/>
        </p:nvCxnSpPr>
        <p:spPr>
          <a:xfrm flipH="1">
            <a:off x="7648575" y="2219325"/>
            <a:ext cx="542925" cy="75247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97FAD0C-014F-44EE-88E0-3200AB77B6F5}"/>
              </a:ext>
            </a:extLst>
          </p:cNvPr>
          <p:cNvCxnSpPr/>
          <p:nvPr/>
        </p:nvCxnSpPr>
        <p:spPr>
          <a:xfrm flipV="1">
            <a:off x="3752850" y="4848225"/>
            <a:ext cx="1143000" cy="42862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456C44A-F307-41E2-AC23-E91776A83959}"/>
              </a:ext>
            </a:extLst>
          </p:cNvPr>
          <p:cNvCxnSpPr/>
          <p:nvPr/>
        </p:nvCxnSpPr>
        <p:spPr>
          <a:xfrm>
            <a:off x="8677275" y="4305300"/>
            <a:ext cx="1000125" cy="57150"/>
          </a:xfrm>
          <a:prstGeom prst="straightConnector1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5A87519-272A-4326-9CE6-9E930CD8ACCA}"/>
              </a:ext>
            </a:extLst>
          </p:cNvPr>
          <p:cNvCxnSpPr/>
          <p:nvPr/>
        </p:nvCxnSpPr>
        <p:spPr>
          <a:xfrm>
            <a:off x="7724775" y="5200650"/>
            <a:ext cx="657225" cy="733425"/>
          </a:xfrm>
          <a:prstGeom prst="straightConnector1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272B2455-B916-4274-9229-C648F9A04584}"/>
              </a:ext>
            </a:extLst>
          </p:cNvPr>
          <p:cNvCxnSpPr/>
          <p:nvPr/>
        </p:nvCxnSpPr>
        <p:spPr>
          <a:xfrm flipH="1">
            <a:off x="5438775" y="5353050"/>
            <a:ext cx="542925" cy="771525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8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CBA2A-6D10-4A71-97DB-A589295A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Opbouw menselijk lichaam</a:t>
            </a:r>
            <a:br>
              <a:rPr lang="nl-NL" dirty="0">
                <a:cs typeface="Arial"/>
              </a:rPr>
            </a:br>
            <a:r>
              <a:rPr lang="nl-NL" dirty="0">
                <a:cs typeface="Arial"/>
              </a:rPr>
              <a:t>Van klein naar groot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E4EB9-D354-44A6-998A-157B9FCB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4170" indent="-337820"/>
            <a:r>
              <a:rPr lang="nl-NL" dirty="0">
                <a:cs typeface="Arial"/>
              </a:rPr>
              <a:t>Cel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Kleinst levende delen van het lichaam</a:t>
            </a:r>
          </a:p>
          <a:p>
            <a:pPr marL="344170" indent="-337820"/>
            <a:r>
              <a:rPr lang="nl-NL" dirty="0">
                <a:cs typeface="Arial"/>
              </a:rPr>
              <a:t>Weefsel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Cellen van gelijke soort </a:t>
            </a:r>
          </a:p>
          <a:p>
            <a:pPr marL="344170" indent="-337820"/>
            <a:r>
              <a:rPr lang="nl-NL" dirty="0">
                <a:cs typeface="Arial"/>
              </a:rPr>
              <a:t>Orgaan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Verschillende weefsels samen</a:t>
            </a:r>
          </a:p>
          <a:p>
            <a:pPr marL="344170" indent="-337820"/>
            <a:r>
              <a:rPr lang="nl-NL" dirty="0">
                <a:cs typeface="Arial"/>
              </a:rPr>
              <a:t>Orgaanstelsel</a:t>
            </a:r>
          </a:p>
          <a:p>
            <a:pPr marL="457200" lvl="1" indent="0">
              <a:buNone/>
            </a:pPr>
            <a:r>
              <a:rPr lang="nl-NL" dirty="0">
                <a:cs typeface="Arial"/>
              </a:rPr>
              <a:t>Organen die samenwerken in een stelsel</a:t>
            </a:r>
          </a:p>
          <a:p>
            <a:pPr marL="344170" indent="-337820"/>
            <a:r>
              <a:rPr lang="nl-NL" dirty="0">
                <a:cs typeface="Arial"/>
              </a:rPr>
              <a:t>Organisme</a:t>
            </a:r>
          </a:p>
          <a:p>
            <a:pPr marL="344170" indent="-337820"/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8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A156FDA-BF11-4971-B18E-8C5B939F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F3B273D-A774-45E3-B236-ECA52792E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B04CCE-AFD6-469A-8DAE-9C4B073F0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101FF76-B3A2-4BA6-88A2-C44C72B5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EFA679C-19AE-41DA-AC39-FBAB44B4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53F0841-3A4E-4B87-B725-71B7489F1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5B8970-875D-475B-8B61-82ABE7D1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cs typeface="Arial"/>
              </a:rPr>
              <a:t>Opbouw van het lichaam</a:t>
            </a:r>
            <a:endParaRPr lang="nl-NL" sz="28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6108BB-94AF-4C56-B1CD-B770F6FE4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dirty="0">
              <a:solidFill>
                <a:schemeClr val="accent6"/>
              </a:solidFill>
              <a:latin typeface="Wingdings 3"/>
              <a:sym typeface="Wingdings 3"/>
            </a:endParaRPr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F344138A-9CDF-404B-92B5-2D4C78B1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664217" cy="3997828"/>
          </a:xfrm>
        </p:spPr>
        <p:txBody>
          <a:bodyPr>
            <a:normAutofit/>
          </a:bodyPr>
          <a:lstStyle/>
          <a:p>
            <a:pPr marL="344170" indent="-337820"/>
            <a:r>
              <a:rPr lang="en-US" sz="1600" dirty="0">
                <a:cs typeface="Arial"/>
                <a:hlinkClick r:id="rId5"/>
              </a:rPr>
              <a:t>Huid</a:t>
            </a:r>
            <a:r>
              <a:rPr lang="en-US" sz="1600" dirty="0">
                <a:cs typeface="Arial"/>
              </a:rPr>
              <a:t> 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F17D38-D32B-4B58-8017-A8BDCF6D3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Afbeelding 4">
            <a:extLst>
              <a:ext uri="{FF2B5EF4-FFF2-40B4-BE49-F238E27FC236}">
                <a16:creationId xmlns:a16="http://schemas.microsoft.com/office/drawing/2014/main" id="{4CD7A587-BECB-426B-B6CF-7F3CDEECB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053" y="736357"/>
            <a:ext cx="5303975" cy="5384746"/>
          </a:xfrm>
          <a:prstGeom prst="rect">
            <a:avLst/>
          </a:prstGeom>
          <a:ln w="12700">
            <a:noFill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3DD0B4B-64C1-4C9A-B315-87C0AA878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2A6DB3-787A-4D6E-81DE-A4E7BA6C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2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712BB1-98C0-4A8A-835D-6829EF6A0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096BC-6C6D-41F2-90AA-2578BD496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BEF840-FEAD-46CB-B5C3-4F79B523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4FBFAC-873C-4D59-814A-DCAF5D9F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28307-0123-4C8C-BCEC-91815ACE2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ACDFCD-84FE-4000-A15C-27481460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504605-FD45-4B39-BA54-28A6E086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cs typeface="Arial"/>
              </a:rPr>
              <a:t>Kenmerken van leven</a:t>
            </a:r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C4146-299A-4E3C-9766-B216E81EC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3061B-634C-4731-9F1B-84FB084B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 marL="344170" indent="-337820"/>
            <a:r>
              <a:rPr lang="nl-NL" sz="1600">
                <a:cs typeface="Arial"/>
              </a:rPr>
              <a:t>Iets leeft als alle kenmerken voor leven te herkennen zijn</a:t>
            </a:r>
          </a:p>
          <a:p>
            <a:pPr marL="344170" indent="-337820"/>
            <a:r>
              <a:rPr lang="nl-NL" sz="1600">
                <a:cs typeface="Arial"/>
              </a:rPr>
              <a:t>Wat zijn deze kenmerken?</a:t>
            </a:r>
          </a:p>
          <a:p>
            <a:pPr marL="344170" indent="-337820"/>
            <a:endParaRPr lang="nl-NL" sz="1600">
              <a:cs typeface="Arial"/>
            </a:endParaRPr>
          </a:p>
        </p:txBody>
      </p:sp>
      <p:pic>
        <p:nvPicPr>
          <p:cNvPr id="6" name="Afbeelding 6" descr="Afbeelding met schermafbeelding&#10;&#10;Beschrijving is gegenereerd met hoge betrouwbaarheid">
            <a:extLst>
              <a:ext uri="{FF2B5EF4-FFF2-40B4-BE49-F238E27FC236}">
                <a16:creationId xmlns:a16="http://schemas.microsoft.com/office/drawing/2014/main" id="{A7E36C41-CB3B-49A1-BE08-82F8A4F40D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61" r="5" b="5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CBDCE7-5012-40F9-8D15-A8DB7E1C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4F26A-3D04-427C-9214-E07B8BA3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Opdracht  </a:t>
            </a:r>
            <a:endParaRPr lang="nl-NL" dirty="0"/>
          </a:p>
        </p:txBody>
      </p:sp>
      <p:pic>
        <p:nvPicPr>
          <p:cNvPr id="4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A87D1055-DE36-47DA-A6B2-01BA0C457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869" y="1974580"/>
            <a:ext cx="58197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9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E9D8B0-0F45-4547-B838-CE8ADAB9A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0D0E7D-96EF-4E98-B21F-026116F1D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779D96-4DCE-4D10-BD61-FC47B1BC4F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93</TotalTime>
  <Words>264</Words>
  <Application>Microsoft Office PowerPoint</Application>
  <PresentationFormat>Breedbeeld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Gezondheidskunde AF1 GZK-AF1  Les 1  Uiterlijk en mobiliteit van de gezonde mens </vt:lpstr>
      <vt:lpstr>Inhoud deze les</vt:lpstr>
      <vt:lpstr>Wat gaan we doen?</vt:lpstr>
      <vt:lpstr>Begrippen anatomie en fysiologie </vt:lpstr>
      <vt:lpstr>Koppeling met andere vakken en opleiding MzVz</vt:lpstr>
      <vt:lpstr>Opbouw menselijk lichaam Van klein naar groot</vt:lpstr>
      <vt:lpstr>Opbouw van het lichaam</vt:lpstr>
      <vt:lpstr>Kenmerken van leven</vt:lpstr>
      <vt:lpstr>Opdracht  </vt:lpstr>
      <vt:lpstr>Verwerkingsopdrachten les 1 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Femke van der Wal</dc:creator>
  <cp:lastModifiedBy>Femke van der Wal</cp:lastModifiedBy>
  <cp:revision>100</cp:revision>
  <dcterms:modified xsi:type="dcterms:W3CDTF">2020-10-29T10:03:03Z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